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8" r:id="rId2"/>
    <p:sldId id="259" r:id="rId3"/>
    <p:sldId id="260" r:id="rId4"/>
    <p:sldId id="261" r:id="rId5"/>
    <p:sldId id="262" r:id="rId6"/>
    <p:sldId id="285" r:id="rId7"/>
    <p:sldId id="286" r:id="rId8"/>
    <p:sldId id="287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04" autoAdjust="0"/>
    <p:restoredTop sz="99855" autoAdjust="0"/>
  </p:normalViewPr>
  <p:slideViewPr>
    <p:cSldViewPr>
      <p:cViewPr varScale="1">
        <p:scale>
          <a:sx n="70" d="100"/>
          <a:sy n="70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E1904C-503F-414B-8D5D-D2EAC20EA5D2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1391D-24E3-4972-BF05-E99B2E0194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876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037219-6669-4EC5-AD53-2CDFA4E0C9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A40B5A-4C4B-45EF-B568-9926F8DA04B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8DF4AF-85F4-4998-98EA-42B2443A0B6B}" type="datetimeFigureOut">
              <a:rPr lang="en-US" smtClean="0"/>
              <a:t>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BF5E897-BA4E-41BA-A6C5-F251D126FF8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ne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xo.com/forms/campaign/ExternalSales/ESIPCalcLP/index.aspx?ListSource=PressRelease07151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Excel_Worksheet1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sipschool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2.xlsx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Excel_Worksheet3.xlsx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jmaloff@phone.co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esipschool.com/" TargetMode="External"/><Relationship Id="rId4" Type="http://schemas.openxmlformats.org/officeDocument/2006/relationships/hyperlink" Target="http://www.phone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962400"/>
            <a:ext cx="8062912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Joel </a:t>
            </a:r>
            <a:r>
              <a:rPr lang="en-US" dirty="0" err="1" smtClean="0"/>
              <a:t>Maloff</a:t>
            </a:r>
            <a:endParaRPr lang="en-US" dirty="0"/>
          </a:p>
          <a:p>
            <a:r>
              <a:rPr lang="en-US" dirty="0" smtClean="0"/>
              <a:t>Vice President – Channel Development </a:t>
            </a:r>
          </a:p>
          <a:p>
            <a:r>
              <a:rPr lang="en-US" dirty="0" smtClean="0"/>
              <a:t>Phone.com</a:t>
            </a:r>
          </a:p>
          <a:p>
            <a:r>
              <a:rPr lang="en-US" b="1" dirty="0" smtClean="0">
                <a:solidFill>
                  <a:srgbClr val="FF0000"/>
                </a:solidFill>
                <a:hlinkClick r:id="rId3"/>
              </a:rPr>
              <a:t>www.phone.com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Jmaloff</a:t>
            </a:r>
            <a:r>
              <a:rPr lang="en-US" b="1" dirty="0" smtClean="0">
                <a:solidFill>
                  <a:srgbClr val="FF0000"/>
                </a:solidFill>
              </a:rPr>
              <a:t> @phone.com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Building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our Business with SIP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</a:rPr>
              <a:t>Trunking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 and Unified Communications</a:t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InGate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SIP 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Trunking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and Unified Communications Summit</a:t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January, 2014</a:t>
            </a: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SIP </a:t>
            </a:r>
            <a:r>
              <a:rPr lang="en-US" dirty="0" err="1" smtClean="0"/>
              <a:t>Trunking</a:t>
            </a:r>
            <a:r>
              <a:rPr lang="en-US" dirty="0" smtClean="0"/>
              <a:t> “Sweet Spot”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419600" y="1600200"/>
            <a:ext cx="4267200" cy="4525963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Number of minutes per month?</a:t>
            </a:r>
          </a:p>
          <a:p>
            <a:pPr lvl="3"/>
            <a:r>
              <a:rPr lang="en-US" dirty="0" smtClean="0"/>
              <a:t>Incoming?</a:t>
            </a:r>
          </a:p>
          <a:p>
            <a:pPr lvl="3"/>
            <a:r>
              <a:rPr lang="en-US" dirty="0" smtClean="0"/>
              <a:t>Outgoing?</a:t>
            </a:r>
          </a:p>
          <a:p>
            <a:pPr lvl="2"/>
            <a:r>
              <a:rPr lang="en-US" dirty="0" smtClean="0"/>
              <a:t>Local, domestic long distance, international?</a:t>
            </a:r>
          </a:p>
          <a:p>
            <a:pPr lvl="2"/>
            <a:r>
              <a:rPr lang="en-US" dirty="0" smtClean="0"/>
              <a:t>Inbound Toll-free?</a:t>
            </a:r>
          </a:p>
          <a:p>
            <a:pPr lvl="2"/>
            <a:r>
              <a:rPr lang="en-US" dirty="0" smtClean="0"/>
              <a:t>Specific vertical industries?</a:t>
            </a:r>
          </a:p>
          <a:p>
            <a:pPr lvl="2"/>
            <a:r>
              <a:rPr lang="en-US" dirty="0" smtClean="0"/>
              <a:t>Specific geographies?</a:t>
            </a:r>
          </a:p>
          <a:p>
            <a:endParaRPr lang="en-US" dirty="0"/>
          </a:p>
        </p:txBody>
      </p:sp>
      <p:pic>
        <p:nvPicPr>
          <p:cNvPr id="48131" name="Picture 3" descr="C:\Documents and Settings\Owner\Local Settings\Temporary Internet Files\Content.IE5\NCUNO1NC\MC90041101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057400"/>
            <a:ext cx="3352800" cy="3101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SIP </a:t>
            </a:r>
            <a:r>
              <a:rPr lang="en-US" dirty="0" err="1" smtClean="0"/>
              <a:t>Trunking</a:t>
            </a:r>
            <a:r>
              <a:rPr lang="en-US" dirty="0" smtClean="0"/>
              <a:t> “Sweet Spot”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3733800" cy="45259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</a:rPr>
              <a:t>As a sales organization, knowing who and where to target can be the difference in making your numbers or failing to perform.</a:t>
            </a:r>
          </a:p>
          <a:p>
            <a:endParaRPr lang="en-US" dirty="0"/>
          </a:p>
        </p:txBody>
      </p:sp>
      <p:pic>
        <p:nvPicPr>
          <p:cNvPr id="4" name="Picture 2" descr="C:\Documents and Settings\Owner\Local Settings\Temporary Internet Files\Content.IE5\NCUNO1NC\MP900430516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209800"/>
            <a:ext cx="4464677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838200"/>
            <a:ext cx="7620000" cy="8080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Interpreting the Status Quo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Reviewing an actual customer bill for cost savings</a:t>
            </a:r>
          </a:p>
          <a:p>
            <a:r>
              <a:rPr lang="en-US" dirty="0" smtClean="0"/>
              <a:t>Identifying areas of “soft” savings</a:t>
            </a:r>
            <a:endParaRPr lang="en-US" dirty="0"/>
          </a:p>
        </p:txBody>
      </p:sp>
      <p:pic>
        <p:nvPicPr>
          <p:cNvPr id="7170" name="Picture 2" descr="C:\Documents and Settings\Owner\Local Settings\Temporary Internet Files\Content.IE5\NMX2GU5P\MC90007875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2648"/>
            <a:ext cx="3124200" cy="3321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Added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00200"/>
            <a:ext cx="4267200" cy="4525963"/>
          </a:xfrm>
        </p:spPr>
        <p:txBody>
          <a:bodyPr/>
          <a:lstStyle/>
          <a:p>
            <a:r>
              <a:rPr lang="en-US" dirty="0" smtClean="0"/>
              <a:t>Consolidation of offices</a:t>
            </a:r>
          </a:p>
          <a:p>
            <a:r>
              <a:rPr lang="en-US" dirty="0" smtClean="0"/>
              <a:t>Creation of “Virtual” presence</a:t>
            </a:r>
          </a:p>
          <a:p>
            <a:pPr lvl="1"/>
            <a:r>
              <a:rPr lang="en-US" dirty="0" smtClean="0"/>
              <a:t>Domestic</a:t>
            </a:r>
          </a:p>
          <a:p>
            <a:pPr lvl="1"/>
            <a:r>
              <a:rPr lang="en-US" dirty="0" smtClean="0"/>
              <a:t>International</a:t>
            </a:r>
            <a:endParaRPr lang="en-US" dirty="0"/>
          </a:p>
        </p:txBody>
      </p:sp>
      <p:pic>
        <p:nvPicPr>
          <p:cNvPr id="8194" name="Picture 2" descr="C:\Documents and Settings\Owner\Local Settings\Temporary Internet Files\Content.IE5\FG6CUGLH\MP900177744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752600"/>
            <a:ext cx="24384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 and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It is easy to assert cost savings; it takes work to prove it.</a:t>
            </a:r>
          </a:p>
          <a:p>
            <a:r>
              <a:rPr lang="en-US" dirty="0" smtClean="0"/>
              <a:t>“Hard” cost savings come from three primary areas:</a:t>
            </a:r>
          </a:p>
          <a:p>
            <a:pPr lvl="1"/>
            <a:r>
              <a:rPr lang="en-US" dirty="0" smtClean="0"/>
              <a:t>Usage sensitive call charges</a:t>
            </a:r>
          </a:p>
          <a:p>
            <a:pPr lvl="1"/>
            <a:r>
              <a:rPr lang="en-US" dirty="0" smtClean="0"/>
              <a:t>Fixed price services (PRI, DSL, local exchange lines, et al) used for voice services</a:t>
            </a:r>
          </a:p>
        </p:txBody>
      </p:sp>
      <p:pic>
        <p:nvPicPr>
          <p:cNvPr id="9218" name="Picture 2" descr="C:\Documents and Settings\Owner\Local Settings\Temporary Internet Files\Content.IE5\NMX2GU5P\MC90015601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731486"/>
            <a:ext cx="2819400" cy="3967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 and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3962400" cy="49530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dirty="0" smtClean="0"/>
              <a:t>Fees and Surcharges</a:t>
            </a:r>
          </a:p>
          <a:p>
            <a:pPr lvl="2"/>
            <a:r>
              <a:rPr lang="en-US" dirty="0" smtClean="0"/>
              <a:t>EUCL  </a:t>
            </a:r>
          </a:p>
          <a:p>
            <a:pPr lvl="3"/>
            <a:r>
              <a:rPr lang="en-US" dirty="0" smtClean="0"/>
              <a:t>The End User Common Line (EUCL) charge is a federally regulated monthly service charge applied to certain local voice service offerings. </a:t>
            </a:r>
          </a:p>
          <a:p>
            <a:pPr lvl="2"/>
            <a:r>
              <a:rPr lang="en-US" dirty="0" smtClean="0"/>
              <a:t>RCRF </a:t>
            </a:r>
          </a:p>
          <a:p>
            <a:pPr lvl="3"/>
            <a:r>
              <a:rPr lang="en-US" dirty="0" smtClean="0"/>
              <a:t>The Regulatory Cost Recovery Fee (RCRF) </a:t>
            </a:r>
          </a:p>
          <a:p>
            <a:pPr lvl="3"/>
            <a:r>
              <a:rPr lang="en-US" dirty="0" smtClean="0"/>
              <a:t> Imposed by some carriers on business and residential long distance customers  </a:t>
            </a:r>
          </a:p>
          <a:p>
            <a:pPr lvl="3"/>
            <a:r>
              <a:rPr lang="en-US" dirty="0" smtClean="0"/>
              <a:t>used to recover costs associated with Federal regulatory fees imposed upon these carriers.</a:t>
            </a:r>
          </a:p>
          <a:p>
            <a:pPr lvl="2"/>
            <a:r>
              <a:rPr lang="en-US" dirty="0" smtClean="0"/>
              <a:t>Others</a:t>
            </a:r>
          </a:p>
          <a:p>
            <a:endParaRPr lang="en-US" dirty="0"/>
          </a:p>
        </p:txBody>
      </p:sp>
      <p:pic>
        <p:nvPicPr>
          <p:cNvPr id="49154" name="Picture 2" descr="C:\Documents and Settings\Owner\Local Settings\Temporary Internet Files\Content.IE5\X1XD12FG\MP90040559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986276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 and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148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Calculating potential savings</a:t>
            </a:r>
          </a:p>
          <a:p>
            <a:pPr lvl="1"/>
            <a:r>
              <a:rPr lang="en-US" dirty="0" smtClean="0"/>
              <a:t>Understand current costs by examining a current bill if possible.</a:t>
            </a:r>
          </a:p>
          <a:p>
            <a:pPr lvl="2"/>
            <a:r>
              <a:rPr lang="en-US" dirty="0" smtClean="0"/>
              <a:t>Try to make sure that it is a representative month and not an anomaly.</a:t>
            </a:r>
          </a:p>
          <a:p>
            <a:pPr lvl="1"/>
            <a:r>
              <a:rPr lang="en-US" dirty="0" smtClean="0"/>
              <a:t>Identify usage charges and their breakdown regarding local, domestic long distance, and international.</a:t>
            </a:r>
          </a:p>
          <a:p>
            <a:pPr lvl="1"/>
            <a:r>
              <a:rPr lang="en-US" dirty="0" smtClean="0"/>
              <a:t>Identify fixed monthly charges for PRIs, DSL, and surcharges.</a:t>
            </a:r>
            <a:endParaRPr lang="en-US" dirty="0"/>
          </a:p>
        </p:txBody>
      </p:sp>
      <p:pic>
        <p:nvPicPr>
          <p:cNvPr id="10242" name="Picture 2" descr="C:\Documents and Settings\Owner\Local Settings\Temporary Internet Files\Content.IE5\NCUNO1NC\MP90038533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514600"/>
            <a:ext cx="37338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 and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Some vendors do offer ROI tools for SIP </a:t>
            </a:r>
            <a:r>
              <a:rPr lang="en-US" dirty="0" err="1" smtClean="0"/>
              <a:t>trunking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hlinkClick r:id="rId3"/>
              </a:rPr>
              <a:t>http://www.xo.com/forms/campaign/ExternalSales/ESIPCalcLP/index.aspx?ListSource=PressRelease071510</a:t>
            </a:r>
            <a:endParaRPr lang="en-US" dirty="0" smtClean="0"/>
          </a:p>
          <a:p>
            <a:pPr lvl="1"/>
            <a:r>
              <a:rPr lang="en-US" dirty="0" smtClean="0"/>
              <a:t>Unfortunately, the level of detail may not be sufficient for you – unless you are a salesperson for that company!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 and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challenges with “overview” ROI tools?</a:t>
            </a:r>
          </a:p>
          <a:p>
            <a:pPr lvl="1"/>
            <a:r>
              <a:rPr lang="en-US" dirty="0" smtClean="0"/>
              <a:t>Total Number of employees </a:t>
            </a:r>
          </a:p>
          <a:p>
            <a:pPr lvl="2"/>
            <a:r>
              <a:rPr lang="en-US" dirty="0" smtClean="0"/>
              <a:t>Minimum of 50</a:t>
            </a:r>
          </a:p>
          <a:p>
            <a:pPr lvl="1"/>
            <a:r>
              <a:rPr lang="en-US" dirty="0" smtClean="0"/>
              <a:t>Number of Physical Locations</a:t>
            </a:r>
          </a:p>
          <a:p>
            <a:pPr lvl="2"/>
            <a:r>
              <a:rPr lang="en-US" dirty="0" smtClean="0"/>
              <a:t>Minimum of 5</a:t>
            </a:r>
          </a:p>
          <a:p>
            <a:pPr lvl="1"/>
            <a:r>
              <a:rPr lang="en-US" dirty="0" smtClean="0"/>
              <a:t>Percentage of Inter-company calling</a:t>
            </a:r>
          </a:p>
          <a:p>
            <a:pPr lvl="1"/>
            <a:r>
              <a:rPr lang="en-US" dirty="0" smtClean="0"/>
              <a:t>Asserted savings is 38%!</a:t>
            </a:r>
          </a:p>
          <a:p>
            <a:r>
              <a:rPr lang="en-US" dirty="0" smtClean="0"/>
              <a:t>What is missing from this picture?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Cost Justification and ROI</a:t>
            </a:r>
            <a:endParaRPr lang="en-US" dirty="0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304800" y="1600200"/>
          <a:ext cx="8651709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Worksheet" r:id="rId4" imgW="13068300" imgH="5772099" progId="Excel.Sheet.12">
                  <p:embed/>
                </p:oleObj>
              </mc:Choice>
              <mc:Fallback>
                <p:oleObj name="Worksheet" r:id="rId4" imgW="13068300" imgH="5772099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8651709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00200"/>
            <a:ext cx="47244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Channel Sales Partners can generate significant income selling SIP trunks and Unified Communications</a:t>
            </a:r>
          </a:p>
          <a:p>
            <a:pPr lvl="1"/>
            <a:r>
              <a:rPr lang="en-US" dirty="0" smtClean="0"/>
              <a:t>This session takes a sales and marketing perspective, and specifically, the view from the independent agent.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presentation contains some material covered in more detail in the online program “SIP </a:t>
            </a:r>
            <a:r>
              <a:rPr lang="en-US" dirty="0" err="1" smtClean="0"/>
              <a:t>Trunking</a:t>
            </a:r>
            <a:r>
              <a:rPr lang="en-US" dirty="0" smtClean="0"/>
              <a:t> for the Sales and Marketing Professional,” available from The SIP School (</a:t>
            </a:r>
            <a:r>
              <a:rPr lang="en-US" dirty="0" smtClean="0">
                <a:hlinkClick r:id="rId3"/>
              </a:rPr>
              <a:t>www.thesipschool.com</a:t>
            </a:r>
            <a:r>
              <a:rPr lang="en-US" dirty="0" smtClean="0"/>
              <a:t>). </a:t>
            </a:r>
            <a:endParaRPr lang="en-US" dirty="0"/>
          </a:p>
        </p:txBody>
      </p:sp>
      <p:pic>
        <p:nvPicPr>
          <p:cNvPr id="4098" name="Picture 2" descr="C:\Documents and Settings\Owner\Local Settings\Temporary Internet Files\Content.IE5\FG6CUGLH\MP90042775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447800"/>
            <a:ext cx="3008263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 and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potential costs</a:t>
            </a:r>
          </a:p>
          <a:p>
            <a:pPr lvl="1"/>
            <a:r>
              <a:rPr lang="en-US" dirty="0" smtClean="0"/>
              <a:t>Identify fixed monthly charges for PRIs, DSL, and surcharges.</a:t>
            </a:r>
          </a:p>
          <a:p>
            <a:pPr lvl="1"/>
            <a:r>
              <a:rPr lang="en-US" dirty="0" smtClean="0"/>
              <a:t>Calculate the number of SIP trunks (concurrent calls) and Internet bandwidth required using the spreadsheet on the next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Cost Justification and ROI</a:t>
            </a:r>
            <a:endParaRPr lang="en-US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0999" y="1981200"/>
          <a:ext cx="8436731" cy="238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Worksheet" r:id="rId4" imgW="9467850" imgH="2676550" progId="Excel.Sheet.12">
                  <p:embed/>
                </p:oleObj>
              </mc:Choice>
              <mc:Fallback>
                <p:oleObj name="Worksheet" r:id="rId4" imgW="9467850" imgH="267655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1981200"/>
                        <a:ext cx="8436731" cy="2386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 and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Calculating potential savings and value</a:t>
            </a:r>
          </a:p>
          <a:p>
            <a:pPr lvl="1"/>
            <a:r>
              <a:rPr lang="en-US" dirty="0" smtClean="0"/>
              <a:t>Include all costs for all solutions</a:t>
            </a:r>
          </a:p>
          <a:p>
            <a:pPr lvl="1"/>
            <a:r>
              <a:rPr lang="en-US" dirty="0" smtClean="0"/>
              <a:t>Consider surcharges and fees such as EUCL (Approximately $40 per PRI or T-1 monthly) and RCRF (Approximately 3.5% of all domestic and international calling charges)</a:t>
            </a:r>
          </a:p>
          <a:p>
            <a:pPr lvl="2"/>
            <a:r>
              <a:rPr lang="en-US" dirty="0" smtClean="0"/>
              <a:t>Most ITSPs do not include EUCL and RCRF fees.</a:t>
            </a:r>
          </a:p>
          <a:p>
            <a:pPr lvl="1"/>
            <a:r>
              <a:rPr lang="en-US" dirty="0" smtClean="0"/>
              <a:t>Show the monthly total costs, percent saved via SIP </a:t>
            </a:r>
            <a:r>
              <a:rPr lang="en-US" dirty="0" err="1" smtClean="0"/>
              <a:t>trunking</a:t>
            </a:r>
            <a:r>
              <a:rPr lang="en-US" dirty="0" smtClean="0"/>
              <a:t>, and the estimated annual savings.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 and ROI</a:t>
            </a:r>
            <a:endParaRPr lang="en-US" dirty="0"/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85763" y="1828800"/>
          <a:ext cx="8372475" cy="292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Worksheet" r:id="rId4" imgW="8372475" imgH="2657450" progId="Excel.Sheet.12">
                  <p:embed/>
                </p:oleObj>
              </mc:Choice>
              <mc:Fallback>
                <p:oleObj name="Worksheet" r:id="rId4" imgW="8372475" imgH="2657450" progId="Excel.Shee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1828800"/>
                        <a:ext cx="8372475" cy="292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Justification and ROI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Simple tools provide simplistic answers; business is complex today!</a:t>
            </a:r>
          </a:p>
          <a:p>
            <a:endParaRPr lang="en-US" dirty="0" smtClean="0"/>
          </a:p>
          <a:p>
            <a:r>
              <a:rPr lang="en-US" dirty="0" smtClean="0"/>
              <a:t>If you want to deliver quality to your prospects, preparation is in order; they will welcome your expertise!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Overcoming Objections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Conceptual</a:t>
            </a:r>
          </a:p>
          <a:p>
            <a:pPr lvl="1"/>
            <a:r>
              <a:rPr lang="en-US" dirty="0" smtClean="0"/>
              <a:t>Internet Telephony is here to stay</a:t>
            </a:r>
          </a:p>
          <a:p>
            <a:pPr lvl="2"/>
            <a:r>
              <a:rPr lang="en-US" dirty="0" smtClean="0"/>
              <a:t>AT&amp;T asks the FCC to allow shut-down of their traditional PSTN services in favor of IP Telephony.</a:t>
            </a:r>
          </a:p>
          <a:p>
            <a:pPr lvl="2"/>
            <a:r>
              <a:rPr lang="en-US" dirty="0" smtClean="0"/>
              <a:t>“… the VoIP access and SIP </a:t>
            </a:r>
            <a:r>
              <a:rPr lang="en-US" dirty="0" err="1" smtClean="0"/>
              <a:t>trunking</a:t>
            </a:r>
            <a:r>
              <a:rPr lang="en-US" dirty="0" smtClean="0"/>
              <a:t> services market will continue to build on its downturn-defying 40.1 percent growth in user base and 22.3 percent growth in revenues in 2009.” (</a:t>
            </a:r>
            <a:r>
              <a:rPr lang="en-US" b="1" dirty="0" smtClean="0"/>
              <a:t>North American VoIP Access and SIP </a:t>
            </a:r>
            <a:r>
              <a:rPr lang="en-US" b="1" dirty="0" err="1" smtClean="0"/>
              <a:t>Trunking</a:t>
            </a:r>
            <a:r>
              <a:rPr lang="en-US" b="1" dirty="0" smtClean="0"/>
              <a:t> Services Markets, </a:t>
            </a:r>
            <a:r>
              <a:rPr lang="en-US" dirty="0" smtClean="0"/>
              <a:t>Frost &amp; Sullivan, April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Overcoming Objections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Technical</a:t>
            </a:r>
          </a:p>
          <a:p>
            <a:r>
              <a:rPr lang="en-US" dirty="0" smtClean="0"/>
              <a:t>Financial</a:t>
            </a:r>
          </a:p>
          <a:p>
            <a:r>
              <a:rPr lang="en-US" dirty="0" smtClean="0"/>
              <a:t>Emotional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Closing the 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600200"/>
            <a:ext cx="3810000" cy="4525963"/>
          </a:xfrm>
        </p:spPr>
        <p:txBody>
          <a:bodyPr/>
          <a:lstStyle/>
          <a:p>
            <a:r>
              <a:rPr lang="en-US" dirty="0" smtClean="0"/>
              <a:t>ASK FOR THE ORDER!!!</a:t>
            </a:r>
          </a:p>
          <a:p>
            <a:r>
              <a:rPr lang="en-US" dirty="0" smtClean="0"/>
              <a:t>Make it easy.</a:t>
            </a:r>
          </a:p>
          <a:p>
            <a:r>
              <a:rPr lang="en-US" dirty="0" smtClean="0"/>
              <a:t>Make it simple.</a:t>
            </a:r>
          </a:p>
          <a:p>
            <a:r>
              <a:rPr lang="en-US" dirty="0" smtClean="0"/>
              <a:t>Make it painless.</a:t>
            </a:r>
            <a:endParaRPr lang="en-US" dirty="0"/>
          </a:p>
        </p:txBody>
      </p:sp>
      <p:pic>
        <p:nvPicPr>
          <p:cNvPr id="12294" name="Picture 6" descr="C:\Documents and Settings\Owner\Local Settings\Temporary Internet Files\Content.IE5\4VEGJY6L\MC9000234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1200"/>
            <a:ext cx="2778081" cy="2172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Keeping the Sale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86200" y="16002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Minimize churn!</a:t>
            </a:r>
          </a:p>
          <a:p>
            <a:pPr lvl="1"/>
            <a:r>
              <a:rPr lang="en-US" dirty="0" smtClean="0"/>
              <a:t>Keeping and growing existing customers is more valuable than new sales.</a:t>
            </a:r>
          </a:p>
          <a:p>
            <a:pPr lvl="1"/>
            <a:r>
              <a:rPr lang="en-US" dirty="0" smtClean="0"/>
              <a:t>The salesperson’s job is NOT done when the service agreement is signed.</a:t>
            </a:r>
          </a:p>
          <a:p>
            <a:pPr lvl="2"/>
            <a:r>
              <a:rPr lang="en-US" dirty="0" smtClean="0"/>
              <a:t>Ensure that service is delivered as sold and when promised.</a:t>
            </a:r>
          </a:p>
          <a:p>
            <a:pPr lvl="2"/>
            <a:r>
              <a:rPr lang="en-US" dirty="0" smtClean="0"/>
              <a:t>Maintain regular contact to avoid unexpected churn, expand existing services, obtain referrals, and solicit testimonials.</a:t>
            </a:r>
            <a:endParaRPr lang="en-US" dirty="0"/>
          </a:p>
        </p:txBody>
      </p:sp>
      <p:pic>
        <p:nvPicPr>
          <p:cNvPr id="13316" name="Picture 4" descr="C:\Documents and Settings\Owner\Local Settings\Temporary Internet Files\Content.IE5\4VEGJY6L\MC900195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557481"/>
            <a:ext cx="2590800" cy="3949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Successfully selling SIP </a:t>
            </a:r>
            <a:r>
              <a:rPr lang="en-US" dirty="0" err="1" smtClean="0"/>
              <a:t>trunking</a:t>
            </a:r>
            <a:r>
              <a:rPr lang="en-US" dirty="0" smtClean="0"/>
              <a:t>, hosted PBX, and unified communications services requires a combination of good old fashioned sales skills and knowledge of the SIP </a:t>
            </a:r>
            <a:r>
              <a:rPr lang="en-US" dirty="0" err="1" smtClean="0"/>
              <a:t>trunking</a:t>
            </a:r>
            <a:r>
              <a:rPr lang="en-US" dirty="0" smtClean="0"/>
              <a:t> environment beyond just surface information and platitudes.</a:t>
            </a:r>
          </a:p>
          <a:p>
            <a:r>
              <a:rPr lang="en-US" dirty="0" smtClean="0"/>
              <a:t>Customers NEED </a:t>
            </a:r>
            <a:r>
              <a:rPr lang="en-US" smtClean="0"/>
              <a:t>these solutions – </a:t>
            </a:r>
            <a:r>
              <a:rPr lang="en-US" dirty="0" smtClean="0"/>
              <a:t>you need to be able to help them make the buying decision from you!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4400" dirty="0" smtClean="0">
                <a:latin typeface="+mj-lt"/>
              </a:rPr>
              <a:t/>
            </a:r>
            <a:br>
              <a:rPr lang="en-US" sz="4400" dirty="0" smtClean="0">
                <a:latin typeface="+mj-lt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Building Your Business Overview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105400" cy="4648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SIP Trunks and UC</a:t>
            </a:r>
          </a:p>
          <a:p>
            <a:r>
              <a:rPr lang="en-US" dirty="0" smtClean="0"/>
              <a:t>Channel Sales Opportunities</a:t>
            </a:r>
          </a:p>
          <a:p>
            <a:pPr lvl="1"/>
            <a:r>
              <a:rPr lang="en-US" dirty="0" smtClean="0"/>
              <a:t>What to look for in a SIP </a:t>
            </a:r>
            <a:r>
              <a:rPr lang="en-US" dirty="0" err="1" smtClean="0"/>
              <a:t>Trunking</a:t>
            </a:r>
            <a:r>
              <a:rPr lang="en-US" dirty="0" smtClean="0"/>
              <a:t>, Hosted PBX, and/or Unified Communications Channel Program</a:t>
            </a:r>
          </a:p>
          <a:p>
            <a:r>
              <a:rPr lang="en-US" dirty="0" smtClean="0"/>
              <a:t>Identifying </a:t>
            </a:r>
            <a:r>
              <a:rPr lang="en-US" u="sng" dirty="0" smtClean="0"/>
              <a:t>YOUR</a:t>
            </a:r>
            <a:r>
              <a:rPr lang="en-US" dirty="0" smtClean="0"/>
              <a:t> SIP </a:t>
            </a:r>
            <a:r>
              <a:rPr lang="en-US" dirty="0" err="1" smtClean="0"/>
              <a:t>Trunking</a:t>
            </a:r>
            <a:r>
              <a:rPr lang="en-US" dirty="0" smtClean="0"/>
              <a:t> “Sweet Spot” and what to avoid</a:t>
            </a:r>
          </a:p>
          <a:p>
            <a:r>
              <a:rPr lang="en-US" dirty="0" smtClean="0"/>
              <a:t>Interpreting the customer’s Status Quo</a:t>
            </a:r>
          </a:p>
          <a:p>
            <a:pPr lvl="1"/>
            <a:r>
              <a:rPr lang="en-US" dirty="0" smtClean="0"/>
              <a:t>Uncovering areas of added value</a:t>
            </a:r>
          </a:p>
          <a:p>
            <a:r>
              <a:rPr lang="en-US" dirty="0" smtClean="0"/>
              <a:t>Creating a cost justification/ROI model</a:t>
            </a:r>
          </a:p>
          <a:p>
            <a:r>
              <a:rPr lang="en-US" dirty="0" smtClean="0"/>
              <a:t>Overcoming Objections</a:t>
            </a:r>
          </a:p>
          <a:p>
            <a:r>
              <a:rPr lang="en-US" dirty="0" smtClean="0"/>
              <a:t>Closing the Sale</a:t>
            </a:r>
          </a:p>
          <a:p>
            <a:r>
              <a:rPr lang="en-US" dirty="0" smtClean="0"/>
              <a:t>Keeping the Sale</a:t>
            </a:r>
            <a:endParaRPr lang="en-US" dirty="0"/>
          </a:p>
        </p:txBody>
      </p:sp>
      <p:pic>
        <p:nvPicPr>
          <p:cNvPr id="5122" name="Picture 2" descr="C:\Documents and Settings\Owner\Local Settings\Temporary Internet Files\Content.IE5\4VEGJY6L\MP900442215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2946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Joel Maloff, </a:t>
            </a:r>
            <a:r>
              <a:rPr lang="en-US" dirty="0" smtClean="0"/>
              <a:t>Phone.com</a:t>
            </a:r>
            <a:endParaRPr lang="en-US" dirty="0" smtClean="0"/>
          </a:p>
          <a:p>
            <a:pPr lvl="1"/>
            <a:r>
              <a:rPr lang="en-US" dirty="0" smtClean="0"/>
              <a:t>954-239-7243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jmaloff@phone.com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r>
              <a:rPr lang="en-US" smtClean="0">
                <a:hlinkClick r:id="rId4"/>
              </a:rPr>
              <a:t>www.phone.com</a:t>
            </a:r>
            <a:r>
              <a:rPr lang="en-US" smtClean="0"/>
              <a:t>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SIP School</a:t>
            </a:r>
          </a:p>
          <a:p>
            <a:pPr lvl="1"/>
            <a:r>
              <a:rPr lang="en-US" dirty="0" smtClean="0">
                <a:hlinkClick r:id="rId5"/>
              </a:rPr>
              <a:t>www.thesipschool.com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Trunks and 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67200" y="1600200"/>
            <a:ext cx="441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Unified communications includes mobility, presence, web conferencing, a variety of other solutions, AND voice communications via SIP trunks.</a:t>
            </a:r>
          </a:p>
          <a:p>
            <a:pPr lvl="1"/>
            <a:r>
              <a:rPr lang="en-US" dirty="0" smtClean="0"/>
              <a:t>SIP </a:t>
            </a:r>
            <a:r>
              <a:rPr lang="en-US" dirty="0" err="1" smtClean="0"/>
              <a:t>trunking</a:t>
            </a:r>
            <a:r>
              <a:rPr lang="en-US" dirty="0" smtClean="0"/>
              <a:t> is therefore a subset of the unified communications umbrella.</a:t>
            </a:r>
            <a:endParaRPr lang="en-US" dirty="0"/>
          </a:p>
        </p:txBody>
      </p:sp>
      <p:pic>
        <p:nvPicPr>
          <p:cNvPr id="14339" name="Picture 3" descr="C:\Documents and Settings\Owner\Local Settings\Temporary Internet Files\Content.IE5\7VQOPFGE\MC90043982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752600"/>
            <a:ext cx="37338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SIP Trunks and UC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Unified Communications can be multifaceted, complex and confusing to potential buyers.</a:t>
            </a:r>
          </a:p>
          <a:p>
            <a:pPr lvl="1"/>
            <a:r>
              <a:rPr lang="en-US" dirty="0" smtClean="0"/>
              <a:t>That’s bad for sales.</a:t>
            </a:r>
          </a:p>
          <a:p>
            <a:r>
              <a:rPr lang="en-US" dirty="0" smtClean="0"/>
              <a:t>By focusing on specific benefits and documented ROI, your chances for a sale go up.</a:t>
            </a:r>
          </a:p>
          <a:p>
            <a:r>
              <a:rPr lang="en-US" dirty="0" smtClean="0"/>
              <a:t>SIP </a:t>
            </a:r>
            <a:r>
              <a:rPr lang="en-US" dirty="0" err="1" smtClean="0"/>
              <a:t>trunking</a:t>
            </a:r>
            <a:r>
              <a:rPr lang="en-US" dirty="0" smtClean="0"/>
              <a:t> can provide the substantiation you need!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Sales 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SIP </a:t>
            </a:r>
            <a:r>
              <a:rPr lang="en-US" dirty="0" err="1" smtClean="0"/>
              <a:t>Trunking</a:t>
            </a:r>
            <a:r>
              <a:rPr lang="en-US" dirty="0" smtClean="0"/>
              <a:t>, Hosted PBX, and Unified Communications are young industries.</a:t>
            </a:r>
          </a:p>
          <a:p>
            <a:pPr lvl="1"/>
            <a:r>
              <a:rPr lang="en-US" dirty="0" smtClean="0"/>
              <a:t>Most service providers are less than five years old.</a:t>
            </a:r>
          </a:p>
          <a:p>
            <a:r>
              <a:rPr lang="en-US" dirty="0" smtClean="0"/>
              <a:t>Channel programs are only just now beginning for these services and the models vary widely.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Sales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to look for in a service provider</a:t>
            </a:r>
          </a:p>
          <a:p>
            <a:pPr lvl="1"/>
            <a:r>
              <a:rPr lang="en-US" dirty="0" smtClean="0"/>
              <a:t>Strong existing reputation</a:t>
            </a:r>
          </a:p>
          <a:p>
            <a:pPr lvl="1"/>
            <a:r>
              <a:rPr lang="en-US" dirty="0" smtClean="0"/>
              <a:t>Comprehensive suite of services that address YOUR marketplace</a:t>
            </a:r>
          </a:p>
          <a:p>
            <a:pPr lvl="1"/>
            <a:r>
              <a:rPr lang="en-US" dirty="0" smtClean="0"/>
              <a:t>Competitive pricing</a:t>
            </a:r>
          </a:p>
          <a:p>
            <a:pPr lvl="1"/>
            <a:r>
              <a:rPr lang="en-US" dirty="0" smtClean="0"/>
              <a:t>Low customer churn rate</a:t>
            </a:r>
          </a:p>
          <a:p>
            <a:pPr lvl="1"/>
            <a:r>
              <a:rPr lang="en-US" dirty="0" smtClean="0"/>
              <a:t>Clear partner compensation program</a:t>
            </a:r>
          </a:p>
          <a:p>
            <a:pPr lvl="1"/>
            <a:r>
              <a:rPr lang="en-US" dirty="0" smtClean="0"/>
              <a:t>Interactive web-based tools for partners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Sales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to avoid</a:t>
            </a:r>
          </a:p>
          <a:p>
            <a:pPr lvl="1"/>
            <a:r>
              <a:rPr lang="en-US" dirty="0" smtClean="0"/>
              <a:t>Organizations with a limited track record in these specific services</a:t>
            </a:r>
          </a:p>
          <a:p>
            <a:pPr lvl="1"/>
            <a:r>
              <a:rPr lang="en-US" dirty="0" smtClean="0"/>
              <a:t>Bias towards specific technologies</a:t>
            </a:r>
          </a:p>
          <a:p>
            <a:pPr lvl="2"/>
            <a:r>
              <a:rPr lang="en-US" dirty="0" smtClean="0"/>
              <a:t>“Only a </a:t>
            </a:r>
            <a:r>
              <a:rPr lang="en-US" dirty="0" err="1" smtClean="0"/>
              <a:t>Broadsoft</a:t>
            </a:r>
            <a:r>
              <a:rPr lang="en-US" dirty="0" smtClean="0"/>
              <a:t>-based service provider is worth considering.”</a:t>
            </a:r>
          </a:p>
          <a:p>
            <a:pPr lvl="2"/>
            <a:r>
              <a:rPr lang="en-US" dirty="0" smtClean="0"/>
              <a:t>Base your decisions on demonstrable evidence rather than speculation.</a:t>
            </a:r>
          </a:p>
          <a:p>
            <a:pPr lvl="3"/>
            <a:r>
              <a:rPr lang="en-US" dirty="0" smtClean="0"/>
              <a:t>There are many excellent alternatives and no one technology has all of the answers in terms of features, quality, and cost effectiveness.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6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SIP </a:t>
            </a:r>
            <a:r>
              <a:rPr lang="en-US" dirty="0" err="1" smtClean="0"/>
              <a:t>Trunking</a:t>
            </a:r>
            <a:r>
              <a:rPr lang="en-US" dirty="0" smtClean="0"/>
              <a:t> “Sweet Spot”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00200"/>
            <a:ext cx="4267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Each ITSP is different.</a:t>
            </a:r>
          </a:p>
          <a:p>
            <a:pPr lvl="1"/>
            <a:r>
              <a:rPr lang="en-US" dirty="0" smtClean="0"/>
              <a:t>What is your partner’s “sweet spot”</a:t>
            </a:r>
          </a:p>
          <a:p>
            <a:pPr lvl="2"/>
            <a:r>
              <a:rPr lang="en-US" dirty="0" smtClean="0"/>
              <a:t>Number of concurrent calls?</a:t>
            </a:r>
          </a:p>
          <a:p>
            <a:pPr lvl="2"/>
            <a:r>
              <a:rPr lang="en-US" dirty="0" smtClean="0"/>
              <a:t>Number of locations?</a:t>
            </a:r>
          </a:p>
          <a:p>
            <a:pPr lvl="2"/>
            <a:r>
              <a:rPr lang="en-US" dirty="0" smtClean="0"/>
              <a:t>Minimum current telephone bill? </a:t>
            </a:r>
          </a:p>
          <a:p>
            <a:pPr lvl="2"/>
            <a:r>
              <a:rPr lang="en-US" dirty="0" smtClean="0"/>
              <a:t>Number of PRIs total and/or per location?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6146" name="Picture 2" descr="C:\Documents and Settings\Owner\Local Settings\Temporary Internet Files\Content.IE5\FG6CUGLH\MC90033249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2514600"/>
            <a:ext cx="3560545" cy="241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289</TotalTime>
  <Words>1168</Words>
  <Application>Microsoft Office PowerPoint</Application>
  <PresentationFormat>On-screen Show (4:3)</PresentationFormat>
  <Paragraphs>183</Paragraphs>
  <Slides>30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Equity</vt:lpstr>
      <vt:lpstr>Worksheet</vt:lpstr>
      <vt:lpstr>Building Your Business with SIP Trunking  and Unified Communications  InGate SIP Trunking and Unified Communications Summit  January, 2014</vt:lpstr>
      <vt:lpstr>Introduction</vt:lpstr>
      <vt:lpstr> Building Your Business Overview</vt:lpstr>
      <vt:lpstr>SIP Trunks and UC</vt:lpstr>
      <vt:lpstr>SIP Trunks and UC</vt:lpstr>
      <vt:lpstr>Channel Sales Opportunities</vt:lpstr>
      <vt:lpstr>Channel Sales Opportunities</vt:lpstr>
      <vt:lpstr>Channel Sales Opportunities</vt:lpstr>
      <vt:lpstr>The SIP Trunking “Sweet Spot”</vt:lpstr>
      <vt:lpstr>The SIP Trunking “Sweet Spot”</vt:lpstr>
      <vt:lpstr>The SIP Trunking “Sweet Spot”</vt:lpstr>
      <vt:lpstr>Interpreting the Status Quo </vt:lpstr>
      <vt:lpstr>Finding Added Value</vt:lpstr>
      <vt:lpstr>Cost Justification and ROI</vt:lpstr>
      <vt:lpstr>Cost Justification and ROI</vt:lpstr>
      <vt:lpstr>Cost Justification and ROI</vt:lpstr>
      <vt:lpstr>Cost Justification and ROI</vt:lpstr>
      <vt:lpstr>Cost Justification and ROI</vt:lpstr>
      <vt:lpstr>Cost Justification and ROI</vt:lpstr>
      <vt:lpstr>Cost Justification and ROI</vt:lpstr>
      <vt:lpstr>Cost Justification and ROI</vt:lpstr>
      <vt:lpstr>Cost Justification and ROI</vt:lpstr>
      <vt:lpstr>Cost Justification and ROI</vt:lpstr>
      <vt:lpstr>Cost Justification and ROI</vt:lpstr>
      <vt:lpstr>Overcoming Objections</vt:lpstr>
      <vt:lpstr>Overcoming Objections</vt:lpstr>
      <vt:lpstr>Closing the Sale</vt:lpstr>
      <vt:lpstr>Keeping the Sale</vt:lpstr>
      <vt:lpstr>Conclusions</vt:lpstr>
      <vt:lpstr>For More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Selling SIP Trunking   InGate SIP Trunking and Unified Communications Summit February, 2011</dc:title>
  <dc:creator>Joel Maloff</dc:creator>
  <cp:lastModifiedBy>Joel Maloff</cp:lastModifiedBy>
  <cp:revision>17</cp:revision>
  <dcterms:created xsi:type="dcterms:W3CDTF">2011-01-28T18:56:40Z</dcterms:created>
  <dcterms:modified xsi:type="dcterms:W3CDTF">2014-01-28T18:53:23Z</dcterms:modified>
</cp:coreProperties>
</file>